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Montserrat Bold" panose="020B0604020202020204" charset="0"/>
      <p:regular r:id="rId9"/>
    </p:embeddedFont>
    <p:embeddedFont>
      <p:font typeface="Montserrat Heavy" panose="020B0604020202020204" charset="0"/>
      <p:regular r:id="rId10"/>
    </p:embeddedFont>
    <p:embeddedFont>
      <p:font typeface="Proxima Nova" panose="020B0604020202020204" charset="0"/>
      <p:regular r:id="rId11"/>
    </p:embeddedFont>
    <p:embeddedFont>
      <p:font typeface="Proxima Nova Bold" panose="020B0604020202020204" charset="0"/>
      <p:regular r:id="rId12"/>
    </p:embeddedFont>
    <p:embeddedFont>
      <p:font typeface="Tomorrow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lu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lu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lu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lu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lu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lu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lu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lu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lu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lu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lu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lus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00000">
            <a:off x="15063369" y="-1677231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2" y="0"/>
                </a:lnTo>
                <a:lnTo>
                  <a:pt x="4391862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77066" y="578071"/>
            <a:ext cx="6082234" cy="9837752"/>
          </a:xfrm>
          <a:custGeom>
            <a:avLst/>
            <a:gdLst/>
            <a:ahLst/>
            <a:cxnLst/>
            <a:rect l="l" t="t" r="r" b="b"/>
            <a:pathLst>
              <a:path w="6082234" h="9837752">
                <a:moveTo>
                  <a:pt x="0" y="0"/>
                </a:moveTo>
                <a:lnTo>
                  <a:pt x="6082234" y="0"/>
                </a:lnTo>
                <a:lnTo>
                  <a:pt x="6082234" y="9837752"/>
                </a:lnTo>
                <a:lnTo>
                  <a:pt x="0" y="9837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18827">
            <a:off x="-354503" y="8463448"/>
            <a:ext cx="2766407" cy="2580303"/>
          </a:xfrm>
          <a:custGeom>
            <a:avLst/>
            <a:gdLst/>
            <a:ahLst/>
            <a:cxnLst/>
            <a:rect l="l" t="t" r="r" b="b"/>
            <a:pathLst>
              <a:path w="2766407" h="2580303">
                <a:moveTo>
                  <a:pt x="0" y="0"/>
                </a:moveTo>
                <a:lnTo>
                  <a:pt x="2766406" y="0"/>
                </a:lnTo>
                <a:lnTo>
                  <a:pt x="2766406" y="2580304"/>
                </a:lnTo>
                <a:lnTo>
                  <a:pt x="0" y="2580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2060489" cy="2060489"/>
          </a:xfrm>
          <a:custGeom>
            <a:avLst/>
            <a:gdLst/>
            <a:ahLst/>
            <a:cxnLst/>
            <a:rect l="l" t="t" r="r" b="b"/>
            <a:pathLst>
              <a:path w="2060489" h="2060489">
                <a:moveTo>
                  <a:pt x="0" y="0"/>
                </a:moveTo>
                <a:lnTo>
                  <a:pt x="2060489" y="0"/>
                </a:lnTo>
                <a:lnTo>
                  <a:pt x="2060489" y="2060489"/>
                </a:lnTo>
                <a:lnTo>
                  <a:pt x="0" y="20604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80052" y="8963049"/>
            <a:ext cx="1778683" cy="1005764"/>
          </a:xfrm>
          <a:custGeom>
            <a:avLst/>
            <a:gdLst/>
            <a:ahLst/>
            <a:cxnLst/>
            <a:rect l="l" t="t" r="r" b="b"/>
            <a:pathLst>
              <a:path w="1778683" h="1005764">
                <a:moveTo>
                  <a:pt x="0" y="0"/>
                </a:moveTo>
                <a:lnTo>
                  <a:pt x="1778683" y="0"/>
                </a:lnTo>
                <a:lnTo>
                  <a:pt x="1778683" y="1005765"/>
                </a:lnTo>
                <a:lnTo>
                  <a:pt x="0" y="1005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24951" y="4816278"/>
            <a:ext cx="3744442" cy="2011720"/>
          </a:xfrm>
          <a:custGeom>
            <a:avLst/>
            <a:gdLst/>
            <a:ahLst/>
            <a:cxnLst/>
            <a:rect l="l" t="t" r="r" b="b"/>
            <a:pathLst>
              <a:path w="3744442" h="2011720">
                <a:moveTo>
                  <a:pt x="0" y="0"/>
                </a:moveTo>
                <a:lnTo>
                  <a:pt x="3744442" y="0"/>
                </a:lnTo>
                <a:lnTo>
                  <a:pt x="3744442" y="2011720"/>
                </a:lnTo>
                <a:lnTo>
                  <a:pt x="0" y="201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0175" y="2439528"/>
            <a:ext cx="12511709" cy="206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9"/>
              </a:lnSpc>
            </a:pPr>
            <a:r>
              <a:rPr lang="en-US" sz="7299" b="1" spc="109">
                <a:solidFill>
                  <a:srgbClr val="3B6A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HEALTHCARE MANAGEMENT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136" y="4742038"/>
            <a:ext cx="10504230" cy="30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1" spc="55">
                <a:solidFill>
                  <a:srgbClr val="DB1CB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Team Members:</a:t>
            </a:r>
          </a:p>
          <a:p>
            <a:pPr algn="l">
              <a:lnSpc>
                <a:spcPts val="5589"/>
              </a:lnSpc>
            </a:pPr>
            <a:r>
              <a:rPr lang="en-US" sz="4299" b="1" spc="42">
                <a:solidFill>
                  <a:srgbClr val="A66B45"/>
                </a:solidFill>
                <a:latin typeface="Tomorrow Bold"/>
                <a:ea typeface="Tomorrow Bold"/>
                <a:cs typeface="Tomorrow Bold"/>
                <a:sym typeface="Tomorrow Bold"/>
              </a:rPr>
              <a:t>Aliha Qaiser     </a:t>
            </a:r>
          </a:p>
          <a:p>
            <a:pPr algn="l">
              <a:lnSpc>
                <a:spcPts val="5589"/>
              </a:lnSpc>
            </a:pPr>
            <a:r>
              <a:rPr lang="en-US" sz="4299" b="1" spc="42">
                <a:solidFill>
                  <a:srgbClr val="A66B45"/>
                </a:solidFill>
                <a:latin typeface="Tomorrow Bold"/>
                <a:ea typeface="Tomorrow Bold"/>
                <a:cs typeface="Tomorrow Bold"/>
                <a:sym typeface="Tomorrow Bold"/>
              </a:rPr>
              <a:t>Eeman Muzammil</a:t>
            </a:r>
          </a:p>
          <a:p>
            <a:pPr algn="l">
              <a:lnSpc>
                <a:spcPts val="5589"/>
              </a:lnSpc>
            </a:pPr>
            <a:r>
              <a:rPr lang="en-US" sz="4299" b="1" spc="42">
                <a:solidFill>
                  <a:srgbClr val="A66B45"/>
                </a:solidFill>
                <a:latin typeface="Tomorrow Bold"/>
                <a:ea typeface="Tomorrow Bold"/>
                <a:cs typeface="Tomorrow Bold"/>
                <a:sym typeface="Tomorrow Bold"/>
              </a:rPr>
              <a:t>Dania Saqib</a:t>
            </a:r>
          </a:p>
        </p:txBody>
      </p:sp>
    </p:spTree>
  </p:cSld>
  <p:clrMapOvr>
    <a:masterClrMapping/>
  </p:clrMapOvr>
  <p:transition spd="slow">
    <p:plu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id="4" name="Freeform 4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09081" y="1768777"/>
            <a:ext cx="8750219" cy="5966059"/>
          </a:xfrm>
          <a:custGeom>
            <a:avLst/>
            <a:gdLst/>
            <a:ahLst/>
            <a:cxnLst/>
            <a:rect l="l" t="t" r="r" b="b"/>
            <a:pathLst>
              <a:path w="8750219" h="5966059">
                <a:moveTo>
                  <a:pt x="0" y="0"/>
                </a:moveTo>
                <a:lnTo>
                  <a:pt x="8750219" y="0"/>
                </a:lnTo>
                <a:lnTo>
                  <a:pt x="8750219" y="5966058"/>
                </a:lnTo>
                <a:lnTo>
                  <a:pt x="0" y="596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68638" y="8708222"/>
            <a:ext cx="1835789" cy="1578778"/>
          </a:xfrm>
          <a:custGeom>
            <a:avLst/>
            <a:gdLst/>
            <a:ahLst/>
            <a:cxnLst/>
            <a:rect l="l" t="t" r="r" b="b"/>
            <a:pathLst>
              <a:path w="1835789" h="1578778">
                <a:moveTo>
                  <a:pt x="0" y="0"/>
                </a:moveTo>
                <a:lnTo>
                  <a:pt x="1835789" y="0"/>
                </a:lnTo>
                <a:lnTo>
                  <a:pt x="1835789" y="1578778"/>
                </a:lnTo>
                <a:lnTo>
                  <a:pt x="0" y="1578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15400" y="8774897"/>
            <a:ext cx="2988133" cy="1264673"/>
          </a:xfrm>
          <a:custGeom>
            <a:avLst/>
            <a:gdLst/>
            <a:ahLst/>
            <a:cxnLst/>
            <a:rect l="l" t="t" r="r" b="b"/>
            <a:pathLst>
              <a:path w="2988133" h="1264673">
                <a:moveTo>
                  <a:pt x="0" y="0"/>
                </a:moveTo>
                <a:lnTo>
                  <a:pt x="2988133" y="0"/>
                </a:lnTo>
                <a:lnTo>
                  <a:pt x="2988133" y="1264672"/>
                </a:lnTo>
                <a:lnTo>
                  <a:pt x="0" y="1264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8989" y="2120728"/>
            <a:ext cx="6519650" cy="814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 spc="35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The Healthcare Management System is designed to streamline hospital operations.</a:t>
            </a:r>
          </a:p>
          <a:p>
            <a:pPr algn="l">
              <a:lnSpc>
                <a:spcPts val="4319"/>
              </a:lnSpc>
            </a:pPr>
            <a:r>
              <a:rPr lang="en-US" sz="3599" spc="35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It helps in :</a:t>
            </a:r>
          </a:p>
          <a:p>
            <a:pPr marL="777238" lvl="1" indent="-388619" algn="l">
              <a:lnSpc>
                <a:spcPts val="4319"/>
              </a:lnSpc>
              <a:buFont typeface="Arial"/>
              <a:buChar char="•"/>
            </a:pPr>
            <a:r>
              <a:rPr lang="en-US" sz="3599" spc="35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599" b="1" spc="35">
                <a:solidFill>
                  <a:srgbClr val="DB1CB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patient registration</a:t>
            </a:r>
          </a:p>
          <a:p>
            <a:pPr marL="777238" lvl="1" indent="-388619" algn="just">
              <a:lnSpc>
                <a:spcPts val="4319"/>
              </a:lnSpc>
              <a:buFont typeface="Arial"/>
              <a:buChar char="•"/>
            </a:pPr>
            <a:r>
              <a:rPr lang="en-US" sz="3599" b="1" spc="35">
                <a:solidFill>
                  <a:srgbClr val="DB1CB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appointment scheduling</a:t>
            </a:r>
          </a:p>
          <a:p>
            <a:pPr marL="777238" lvl="1" indent="-388619" algn="just">
              <a:lnSpc>
                <a:spcPts val="4319"/>
              </a:lnSpc>
              <a:buFont typeface="Arial"/>
              <a:buChar char="•"/>
            </a:pPr>
            <a:r>
              <a:rPr lang="en-US" sz="3599" b="1" spc="35">
                <a:solidFill>
                  <a:srgbClr val="DB1CB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medical records</a:t>
            </a:r>
          </a:p>
          <a:p>
            <a:pPr marL="777238" lvl="1" indent="-388619" algn="just">
              <a:lnSpc>
                <a:spcPts val="4319"/>
              </a:lnSpc>
              <a:buFont typeface="Arial"/>
              <a:buChar char="•"/>
            </a:pPr>
            <a:r>
              <a:rPr lang="en-US" sz="3599" b="1" spc="35">
                <a:solidFill>
                  <a:srgbClr val="DB1CB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billing</a:t>
            </a:r>
          </a:p>
          <a:p>
            <a:pPr marL="777238" lvl="1" indent="-388619" algn="just">
              <a:lnSpc>
                <a:spcPts val="4319"/>
              </a:lnSpc>
              <a:buFont typeface="Arial"/>
              <a:buChar char="•"/>
            </a:pPr>
            <a:r>
              <a:rPr lang="en-US" sz="3599" b="1" spc="35">
                <a:solidFill>
                  <a:srgbClr val="DB1CB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security</a:t>
            </a:r>
          </a:p>
          <a:p>
            <a:pPr algn="just">
              <a:lnSpc>
                <a:spcPts val="4319"/>
              </a:lnSpc>
            </a:pPr>
            <a:endParaRPr lang="en-US" sz="3599" b="1" spc="35">
              <a:solidFill>
                <a:srgbClr val="DB1CB6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4319"/>
              </a:lnSpc>
            </a:pPr>
            <a:r>
              <a:rPr lang="en-US" sz="3599" spc="35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project is developed using Agile and Scrum methodologies for efficient management.</a:t>
            </a:r>
          </a:p>
          <a:p>
            <a:pPr algn="ctr">
              <a:lnSpc>
                <a:spcPts val="4319"/>
              </a:lnSpc>
            </a:pPr>
            <a:endParaRPr lang="en-US" sz="3599" spc="35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8989" y="973757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</p:spTree>
  </p:cSld>
  <p:clrMapOvr>
    <a:masterClrMapping/>
  </p:clrMapOvr>
  <p:transition spd="slow">
    <p:plus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04592" y="1531791"/>
            <a:ext cx="7754708" cy="7726509"/>
          </a:xfrm>
          <a:custGeom>
            <a:avLst/>
            <a:gdLst/>
            <a:ahLst/>
            <a:cxnLst/>
            <a:rect l="l" t="t" r="r" b="b"/>
            <a:pathLst>
              <a:path w="7754708" h="7726509">
                <a:moveTo>
                  <a:pt x="0" y="0"/>
                </a:moveTo>
                <a:lnTo>
                  <a:pt x="7754708" y="0"/>
                </a:lnTo>
                <a:lnTo>
                  <a:pt x="7754708" y="7726509"/>
                </a:lnTo>
                <a:lnTo>
                  <a:pt x="0" y="7726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332155" y="-236448"/>
            <a:ext cx="2816035" cy="1981465"/>
          </a:xfrm>
          <a:custGeom>
            <a:avLst/>
            <a:gdLst/>
            <a:ahLst/>
            <a:cxnLst/>
            <a:rect l="l" t="t" r="r" b="b"/>
            <a:pathLst>
              <a:path w="2816035" h="1981465">
                <a:moveTo>
                  <a:pt x="0" y="0"/>
                </a:moveTo>
                <a:lnTo>
                  <a:pt x="2816035" y="0"/>
                </a:lnTo>
                <a:lnTo>
                  <a:pt x="2816035" y="1981465"/>
                </a:lnTo>
                <a:lnTo>
                  <a:pt x="0" y="1981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16802" y="8488495"/>
            <a:ext cx="1881744" cy="1539609"/>
          </a:xfrm>
          <a:custGeom>
            <a:avLst/>
            <a:gdLst/>
            <a:ahLst/>
            <a:cxnLst/>
            <a:rect l="l" t="t" r="r" b="b"/>
            <a:pathLst>
              <a:path w="1881744" h="1539609">
                <a:moveTo>
                  <a:pt x="0" y="0"/>
                </a:moveTo>
                <a:lnTo>
                  <a:pt x="1881745" y="0"/>
                </a:lnTo>
                <a:lnTo>
                  <a:pt x="1881745" y="1539610"/>
                </a:lnTo>
                <a:lnTo>
                  <a:pt x="0" y="1539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8989" y="38535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47135" y="1531791"/>
            <a:ext cx="8263937" cy="865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4319"/>
              </a:lnSpc>
              <a:buFont typeface="Arial"/>
              <a:buChar char="•"/>
            </a:pPr>
            <a:r>
              <a:rPr lang="en-US" sz="3599" b="1" spc="35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Streamline Patient Registration &amp; Scheduling (Faster &amp; paperless process)</a:t>
            </a:r>
          </a:p>
          <a:p>
            <a:pPr marL="777238" lvl="1" indent="-388619" algn="l">
              <a:lnSpc>
                <a:spcPts val="4319"/>
              </a:lnSpc>
              <a:buFont typeface="Arial"/>
              <a:buChar char="•"/>
            </a:pPr>
            <a:r>
              <a:rPr lang="en-US" sz="3599" b="1" spc="35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3599" b="1" spc="35">
                <a:solidFill>
                  <a:srgbClr val="CE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Integrate Secure Electronic Health Records (EHR) (Access patient history easily)</a:t>
            </a:r>
          </a:p>
          <a:p>
            <a:pPr marL="777238" lvl="1" indent="-388619" algn="l">
              <a:lnSpc>
                <a:spcPts val="4319"/>
              </a:lnSpc>
              <a:buFont typeface="Arial"/>
              <a:buChar char="•"/>
            </a:pPr>
            <a:r>
              <a:rPr lang="en-US" sz="3599" b="1" spc="35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Automate Billing &amp; Payment Processing (Faster invoicing &amp; payment options)</a:t>
            </a:r>
          </a:p>
          <a:p>
            <a:pPr marL="777238" lvl="1" indent="-388619" algn="l">
              <a:lnSpc>
                <a:spcPts val="4319"/>
              </a:lnSpc>
              <a:buFont typeface="Arial"/>
              <a:buChar char="•"/>
            </a:pPr>
            <a:r>
              <a:rPr lang="en-US" sz="3599" b="1" spc="35">
                <a:solidFill>
                  <a:srgbClr val="CE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Improve Hospital Staff Management (Better team coordination)</a:t>
            </a:r>
          </a:p>
          <a:p>
            <a:pPr marL="777238" lvl="1" indent="-388619" algn="l">
              <a:lnSpc>
                <a:spcPts val="4319"/>
              </a:lnSpc>
              <a:buFont typeface="Arial"/>
              <a:buChar char="•"/>
            </a:pPr>
            <a:r>
              <a:rPr lang="en-US" sz="3599" b="1" spc="35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Enhance Security &amp; Performance (Data protection, encryption, speed optimization)</a:t>
            </a:r>
          </a:p>
          <a:p>
            <a:pPr algn="l">
              <a:lnSpc>
                <a:spcPts val="4079"/>
              </a:lnSpc>
            </a:pPr>
            <a:endParaRPr lang="en-US" sz="3599" b="1" spc="35">
              <a:solidFill>
                <a:srgbClr val="7D533B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  <p:transition spd="slow">
    <p:plu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5351" y="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id="4" name="Freeform 4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03888" y="2390272"/>
            <a:ext cx="8855412" cy="5506456"/>
          </a:xfrm>
          <a:custGeom>
            <a:avLst/>
            <a:gdLst/>
            <a:ahLst/>
            <a:cxnLst/>
            <a:rect l="l" t="t" r="r" b="b"/>
            <a:pathLst>
              <a:path w="8855412" h="5506456">
                <a:moveTo>
                  <a:pt x="0" y="0"/>
                </a:moveTo>
                <a:lnTo>
                  <a:pt x="8855412" y="0"/>
                </a:lnTo>
                <a:lnTo>
                  <a:pt x="8855412" y="5506456"/>
                </a:lnTo>
                <a:lnTo>
                  <a:pt x="0" y="5506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44338" y="0"/>
            <a:ext cx="2221372" cy="2582991"/>
          </a:xfrm>
          <a:custGeom>
            <a:avLst/>
            <a:gdLst/>
            <a:ahLst/>
            <a:cxnLst/>
            <a:rect l="l" t="t" r="r" b="b"/>
            <a:pathLst>
              <a:path w="2221372" h="2582991">
                <a:moveTo>
                  <a:pt x="0" y="0"/>
                </a:moveTo>
                <a:lnTo>
                  <a:pt x="2221372" y="0"/>
                </a:lnTo>
                <a:lnTo>
                  <a:pt x="2221372" y="2582991"/>
                </a:lnTo>
                <a:lnTo>
                  <a:pt x="0" y="2582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690509" y="9048247"/>
            <a:ext cx="1426758" cy="1123247"/>
          </a:xfrm>
          <a:custGeom>
            <a:avLst/>
            <a:gdLst/>
            <a:ahLst/>
            <a:cxnLst/>
            <a:rect l="l" t="t" r="r" b="b"/>
            <a:pathLst>
              <a:path w="1426758" h="1123247">
                <a:moveTo>
                  <a:pt x="0" y="0"/>
                </a:moveTo>
                <a:lnTo>
                  <a:pt x="1426757" y="0"/>
                </a:lnTo>
                <a:lnTo>
                  <a:pt x="1426757" y="1123247"/>
                </a:lnTo>
                <a:lnTo>
                  <a:pt x="0" y="1123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8929" y="2390272"/>
            <a:ext cx="7075704" cy="685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 spc="37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The Scrum framework is used to break the project into 6 sprints.</a:t>
            </a:r>
          </a:p>
          <a:p>
            <a:pPr algn="l">
              <a:lnSpc>
                <a:spcPts val="4559"/>
              </a:lnSpc>
            </a:pPr>
            <a:r>
              <a:rPr lang="en-US" sz="3799" spc="37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Each sprint includes:</a:t>
            </a:r>
          </a:p>
          <a:p>
            <a:pPr marL="820417" lvl="1" indent="-410209" algn="l">
              <a:lnSpc>
                <a:spcPts val="4559"/>
              </a:lnSpc>
              <a:buFont typeface="Arial"/>
              <a:buChar char="•"/>
            </a:pPr>
            <a:r>
              <a:rPr lang="en-US" sz="3799" b="1" spc="37">
                <a:solidFill>
                  <a:srgbClr val="4C9F3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planning</a:t>
            </a:r>
          </a:p>
          <a:p>
            <a:pPr marL="820417" lvl="1" indent="-410209" algn="l">
              <a:lnSpc>
                <a:spcPts val="4559"/>
              </a:lnSpc>
              <a:buFont typeface="Arial"/>
              <a:buChar char="•"/>
            </a:pPr>
            <a:r>
              <a:rPr lang="en-US" sz="3799" b="1" spc="37">
                <a:solidFill>
                  <a:srgbClr val="4C9F3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daily standups</a:t>
            </a:r>
          </a:p>
          <a:p>
            <a:pPr marL="820417" lvl="1" indent="-410209" algn="l">
              <a:lnSpc>
                <a:spcPts val="4559"/>
              </a:lnSpc>
              <a:buFont typeface="Arial"/>
              <a:buChar char="•"/>
            </a:pPr>
            <a:r>
              <a:rPr lang="en-US" sz="3799" b="1" spc="37">
                <a:solidFill>
                  <a:srgbClr val="4C9F3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sprint review</a:t>
            </a:r>
          </a:p>
          <a:p>
            <a:pPr marL="820417" lvl="1" indent="-410209" algn="l">
              <a:lnSpc>
                <a:spcPts val="4559"/>
              </a:lnSpc>
              <a:buFont typeface="Arial"/>
              <a:buChar char="•"/>
            </a:pPr>
            <a:r>
              <a:rPr lang="en-US" sz="3799" b="1" spc="37">
                <a:solidFill>
                  <a:srgbClr val="4C9F3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retrospective.</a:t>
            </a:r>
          </a:p>
          <a:p>
            <a:pPr algn="l">
              <a:lnSpc>
                <a:spcPts val="4559"/>
              </a:lnSpc>
            </a:pPr>
            <a:endParaRPr lang="en-US" sz="3799" b="1" spc="37">
              <a:solidFill>
                <a:srgbClr val="4C9F38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4559"/>
              </a:lnSpc>
            </a:pPr>
            <a:r>
              <a:rPr lang="en-US" sz="3799" spc="37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project is managed using Trello Scrum Board to track tasks.</a:t>
            </a:r>
          </a:p>
          <a:p>
            <a:pPr algn="l">
              <a:lnSpc>
                <a:spcPts val="4559"/>
              </a:lnSpc>
            </a:pPr>
            <a:endParaRPr lang="en-US" sz="3799" spc="37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929" y="442727"/>
            <a:ext cx="8395011" cy="157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AGILE AND SCRUM METHODOLOGY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172599" y="8962522"/>
            <a:ext cx="9576486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DB1CB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Planning → Sprint → Review</a:t>
            </a:r>
          </a:p>
        </p:txBody>
      </p:sp>
    </p:spTree>
  </p:cSld>
  <p:clrMapOvr>
    <a:masterClrMapping/>
  </p:clrMapOvr>
  <p:transition spd="slow">
    <p:plu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715939"/>
            <a:ext cx="8431501" cy="7542361"/>
          </a:xfrm>
          <a:custGeom>
            <a:avLst/>
            <a:gdLst/>
            <a:ahLst/>
            <a:cxnLst/>
            <a:rect l="l" t="t" r="r" b="b"/>
            <a:pathLst>
              <a:path w="8431501" h="7542361">
                <a:moveTo>
                  <a:pt x="0" y="0"/>
                </a:moveTo>
                <a:lnTo>
                  <a:pt x="8431501" y="0"/>
                </a:lnTo>
                <a:lnTo>
                  <a:pt x="8431501" y="7542361"/>
                </a:lnTo>
                <a:lnTo>
                  <a:pt x="0" y="7542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22698" y="8359239"/>
            <a:ext cx="1821302" cy="1798122"/>
          </a:xfrm>
          <a:custGeom>
            <a:avLst/>
            <a:gdLst/>
            <a:ahLst/>
            <a:cxnLst/>
            <a:rect l="l" t="t" r="r" b="b"/>
            <a:pathLst>
              <a:path w="1821302" h="1798122">
                <a:moveTo>
                  <a:pt x="0" y="0"/>
                </a:moveTo>
                <a:lnTo>
                  <a:pt x="1821302" y="0"/>
                </a:lnTo>
                <a:lnTo>
                  <a:pt x="1821302" y="1798122"/>
                </a:lnTo>
                <a:lnTo>
                  <a:pt x="0" y="1798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73908" y="394875"/>
            <a:ext cx="1195696" cy="1878950"/>
          </a:xfrm>
          <a:custGeom>
            <a:avLst/>
            <a:gdLst/>
            <a:ahLst/>
            <a:cxnLst/>
            <a:rect l="l" t="t" r="r" b="b"/>
            <a:pathLst>
              <a:path w="1195696" h="1878950">
                <a:moveTo>
                  <a:pt x="0" y="0"/>
                </a:moveTo>
                <a:lnTo>
                  <a:pt x="1195695" y="0"/>
                </a:lnTo>
                <a:lnTo>
                  <a:pt x="1195695" y="1878950"/>
                </a:lnTo>
                <a:lnTo>
                  <a:pt x="0" y="1878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8918" y="269240"/>
            <a:ext cx="8395011" cy="157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SPRINT BREAKDOWN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96820" y="2486025"/>
            <a:ext cx="9178199" cy="780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l">
              <a:lnSpc>
                <a:spcPts val="4799"/>
              </a:lnSpc>
              <a:buFont typeface="Arial"/>
              <a:buChar char="•"/>
            </a:pPr>
            <a:r>
              <a:rPr lang="en-US" sz="3999" b="1" spc="39">
                <a:solidFill>
                  <a:srgbClr val="DB1CB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Sprint 1 Patient Registration &amp; Appointment Scheduling</a:t>
            </a:r>
          </a:p>
          <a:p>
            <a:pPr marL="863596" lvl="1" indent="-431798" algn="l">
              <a:lnSpc>
                <a:spcPts val="4799"/>
              </a:lnSpc>
              <a:buFont typeface="Arial"/>
              <a:buChar char="•"/>
            </a:pPr>
            <a:r>
              <a:rPr lang="en-US" sz="3999" b="1" spc="39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Sprint 2 EHR Integration</a:t>
            </a:r>
          </a:p>
          <a:p>
            <a:pPr marL="863596" lvl="1" indent="-431798" algn="l">
              <a:lnSpc>
                <a:spcPts val="4799"/>
              </a:lnSpc>
              <a:buFont typeface="Arial"/>
              <a:buChar char="•"/>
            </a:pPr>
            <a:r>
              <a:rPr lang="en-US" sz="3999" b="1" spc="39">
                <a:solidFill>
                  <a:srgbClr val="DB1CB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Sprint 3 Billing &amp; Payment Processing</a:t>
            </a:r>
          </a:p>
          <a:p>
            <a:pPr marL="863596" lvl="1" indent="-431798" algn="l">
              <a:lnSpc>
                <a:spcPts val="4799"/>
              </a:lnSpc>
              <a:buFont typeface="Arial"/>
              <a:buChar char="•"/>
            </a:pPr>
            <a:r>
              <a:rPr lang="en-US" sz="3999" b="1" spc="39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Sprint 4 Staff &amp; Admin Management</a:t>
            </a:r>
          </a:p>
          <a:p>
            <a:pPr marL="863596" lvl="1" indent="-431798" algn="l">
              <a:lnSpc>
                <a:spcPts val="4799"/>
              </a:lnSpc>
              <a:buFont typeface="Arial"/>
              <a:buChar char="•"/>
            </a:pPr>
            <a:r>
              <a:rPr lang="en-US" sz="3999" b="1" spc="39">
                <a:solidFill>
                  <a:srgbClr val="DB1CB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Sprint 5 Security &amp; Performance Optimization</a:t>
            </a:r>
          </a:p>
          <a:p>
            <a:pPr marL="863596" lvl="1" indent="-431798" algn="l">
              <a:lnSpc>
                <a:spcPts val="4799"/>
              </a:lnSpc>
              <a:buFont typeface="Arial"/>
              <a:buChar char="•"/>
            </a:pPr>
            <a:r>
              <a:rPr lang="en-US" sz="3999" b="1" spc="39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Sprint 6 Final Testing &amp; Deployment</a:t>
            </a:r>
          </a:p>
          <a:p>
            <a:pPr algn="l">
              <a:lnSpc>
                <a:spcPts val="4799"/>
              </a:lnSpc>
            </a:pPr>
            <a:endParaRPr lang="en-US" sz="3999" b="1" spc="39">
              <a:solidFill>
                <a:srgbClr val="7D533B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4799"/>
              </a:lnSpc>
            </a:pPr>
            <a:endParaRPr lang="en-US" sz="3999" b="1" spc="39">
              <a:solidFill>
                <a:srgbClr val="7D533B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  <p:transition spd="slow">
    <p:plu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id="4" name="Freeform 4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52513" y="1733217"/>
            <a:ext cx="8453893" cy="8041766"/>
          </a:xfrm>
          <a:custGeom>
            <a:avLst/>
            <a:gdLst/>
            <a:ahLst/>
            <a:cxnLst/>
            <a:rect l="l" t="t" r="r" b="b"/>
            <a:pathLst>
              <a:path w="8453893" h="8041766">
                <a:moveTo>
                  <a:pt x="0" y="0"/>
                </a:moveTo>
                <a:lnTo>
                  <a:pt x="8453893" y="0"/>
                </a:lnTo>
                <a:lnTo>
                  <a:pt x="8453893" y="8041766"/>
                </a:lnTo>
                <a:lnTo>
                  <a:pt x="0" y="804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82754" y="7557575"/>
            <a:ext cx="3762366" cy="2729425"/>
          </a:xfrm>
          <a:custGeom>
            <a:avLst/>
            <a:gdLst/>
            <a:ahLst/>
            <a:cxnLst/>
            <a:rect l="l" t="t" r="r" b="b"/>
            <a:pathLst>
              <a:path w="3762366" h="2729425">
                <a:moveTo>
                  <a:pt x="0" y="0"/>
                </a:moveTo>
                <a:lnTo>
                  <a:pt x="3762366" y="0"/>
                </a:lnTo>
                <a:lnTo>
                  <a:pt x="3762366" y="2729425"/>
                </a:lnTo>
                <a:lnTo>
                  <a:pt x="0" y="2729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82754" y="537888"/>
            <a:ext cx="2320319" cy="1733911"/>
          </a:xfrm>
          <a:custGeom>
            <a:avLst/>
            <a:gdLst/>
            <a:ahLst/>
            <a:cxnLst/>
            <a:rect l="l" t="t" r="r" b="b"/>
            <a:pathLst>
              <a:path w="2320319" h="1733911">
                <a:moveTo>
                  <a:pt x="0" y="0"/>
                </a:moveTo>
                <a:lnTo>
                  <a:pt x="2320320" y="0"/>
                </a:lnTo>
                <a:lnTo>
                  <a:pt x="2320320" y="1733912"/>
                </a:lnTo>
                <a:lnTo>
                  <a:pt x="0" y="1733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4117" y="2271800"/>
            <a:ext cx="7075704" cy="650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 spc="42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The ultimate goal is to provide hospital management system which is:</a:t>
            </a:r>
          </a:p>
          <a:p>
            <a:pPr marL="928365" lvl="1" indent="-464182" algn="l">
              <a:lnSpc>
                <a:spcPts val="5159"/>
              </a:lnSpc>
              <a:buFont typeface="Arial"/>
              <a:buChar char="•"/>
            </a:pPr>
            <a:r>
              <a:rPr lang="en-US" sz="4299" b="1" spc="42">
                <a:solidFill>
                  <a:srgbClr val="DE583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secure</a:t>
            </a:r>
          </a:p>
          <a:p>
            <a:pPr marL="928365" lvl="1" indent="-464182" algn="l">
              <a:lnSpc>
                <a:spcPts val="5159"/>
              </a:lnSpc>
              <a:buFont typeface="Arial"/>
              <a:buChar char="•"/>
            </a:pPr>
            <a:r>
              <a:rPr lang="en-US" sz="4299" b="1" spc="42">
                <a:solidFill>
                  <a:srgbClr val="DE583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efficient</a:t>
            </a:r>
          </a:p>
          <a:p>
            <a:pPr marL="971544" lvl="1" indent="-485772" algn="l">
              <a:lnSpc>
                <a:spcPts val="5399"/>
              </a:lnSpc>
              <a:buFont typeface="Arial"/>
              <a:buChar char="•"/>
            </a:pPr>
            <a:r>
              <a:rPr lang="en-US" sz="4499" b="1" spc="44">
                <a:solidFill>
                  <a:srgbClr val="DE583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user-friendly</a:t>
            </a:r>
          </a:p>
          <a:p>
            <a:pPr marL="928365" lvl="1" indent="-464182" algn="l">
              <a:lnSpc>
                <a:spcPts val="5159"/>
              </a:lnSpc>
              <a:buFont typeface="Arial"/>
              <a:buChar char="•"/>
            </a:pPr>
            <a:r>
              <a:rPr lang="en-US" sz="4299" b="1" spc="42">
                <a:solidFill>
                  <a:srgbClr val="DE583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scalable</a:t>
            </a:r>
          </a:p>
          <a:p>
            <a:pPr marL="928365" lvl="1" indent="-464182" algn="l">
              <a:lnSpc>
                <a:spcPts val="5159"/>
              </a:lnSpc>
              <a:buFont typeface="Arial"/>
              <a:buChar char="•"/>
            </a:pPr>
            <a:r>
              <a:rPr lang="en-US" sz="4299" b="1" spc="42">
                <a:solidFill>
                  <a:srgbClr val="DE583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provides enhanced patient care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8989" y="973757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CONCLUSION</a:t>
            </a:r>
          </a:p>
        </p:txBody>
      </p:sp>
    </p:spTree>
  </p:cSld>
  <p:clrMapOvr>
    <a:masterClrMapping/>
  </p:clrMapOvr>
  <p:transition spd="slow">
    <p:plu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579013"/>
            <a:ext cx="8471164" cy="7839677"/>
          </a:xfrm>
          <a:custGeom>
            <a:avLst/>
            <a:gdLst/>
            <a:ahLst/>
            <a:cxnLst/>
            <a:rect l="l" t="t" r="r" b="b"/>
            <a:pathLst>
              <a:path w="8471164" h="7839677">
                <a:moveTo>
                  <a:pt x="0" y="0"/>
                </a:moveTo>
                <a:lnTo>
                  <a:pt x="8471164" y="0"/>
                </a:lnTo>
                <a:lnTo>
                  <a:pt x="8471164" y="7839677"/>
                </a:lnTo>
                <a:lnTo>
                  <a:pt x="0" y="783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28749" y="4178913"/>
            <a:ext cx="1430503" cy="1929173"/>
          </a:xfrm>
          <a:custGeom>
            <a:avLst/>
            <a:gdLst/>
            <a:ahLst/>
            <a:cxnLst/>
            <a:rect l="l" t="t" r="r" b="b"/>
            <a:pathLst>
              <a:path w="1430503" h="1929173">
                <a:moveTo>
                  <a:pt x="0" y="0"/>
                </a:moveTo>
                <a:lnTo>
                  <a:pt x="1430502" y="0"/>
                </a:lnTo>
                <a:lnTo>
                  <a:pt x="1430502" y="1929174"/>
                </a:lnTo>
                <a:lnTo>
                  <a:pt x="0" y="1929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350229"/>
            <a:ext cx="2926964" cy="3306743"/>
          </a:xfrm>
          <a:custGeom>
            <a:avLst/>
            <a:gdLst/>
            <a:ahLst/>
            <a:cxnLst/>
            <a:rect l="l" t="t" r="r" b="b"/>
            <a:pathLst>
              <a:path w="2926964" h="3306743">
                <a:moveTo>
                  <a:pt x="0" y="0"/>
                </a:moveTo>
                <a:lnTo>
                  <a:pt x="2926964" y="0"/>
                </a:lnTo>
                <a:lnTo>
                  <a:pt x="2926964" y="3306743"/>
                </a:lnTo>
                <a:lnTo>
                  <a:pt x="0" y="3306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6391532"/>
            <a:ext cx="4800156" cy="4114800"/>
          </a:xfrm>
          <a:custGeom>
            <a:avLst/>
            <a:gdLst/>
            <a:ahLst/>
            <a:cxnLst/>
            <a:rect l="l" t="t" r="r" b="b"/>
            <a:pathLst>
              <a:path w="4800156" h="4114800">
                <a:moveTo>
                  <a:pt x="0" y="0"/>
                </a:moveTo>
                <a:lnTo>
                  <a:pt x="4800156" y="0"/>
                </a:lnTo>
                <a:lnTo>
                  <a:pt x="48001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26964" y="8786354"/>
            <a:ext cx="3545684" cy="1500646"/>
          </a:xfrm>
          <a:custGeom>
            <a:avLst/>
            <a:gdLst/>
            <a:ahLst/>
            <a:cxnLst/>
            <a:rect l="l" t="t" r="r" b="b"/>
            <a:pathLst>
              <a:path w="3545684" h="1500646">
                <a:moveTo>
                  <a:pt x="0" y="0"/>
                </a:moveTo>
                <a:lnTo>
                  <a:pt x="3545684" y="0"/>
                </a:lnTo>
                <a:lnTo>
                  <a:pt x="3545684" y="1500646"/>
                </a:lnTo>
                <a:lnTo>
                  <a:pt x="0" y="1500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3728" y="3752222"/>
            <a:ext cx="8672377" cy="139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9"/>
              </a:lnSpc>
            </a:pPr>
            <a:r>
              <a:rPr lang="en-US" sz="9799" b="1" spc="146">
                <a:solidFill>
                  <a:srgbClr val="3B6A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THANKYOU!</a:t>
            </a:r>
          </a:p>
        </p:txBody>
      </p:sp>
    </p:spTree>
  </p:cSld>
  <p:clrMapOvr>
    <a:masterClrMapping/>
  </p:clrMapOvr>
  <p:transition spd="slow">
    <p:plus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223</Words>
  <Application>Microsoft Office PowerPoint</Application>
  <PresentationFormat>Custom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Montserrat Bold</vt:lpstr>
      <vt:lpstr>Calibri</vt:lpstr>
      <vt:lpstr>Proxima Nova Bold</vt:lpstr>
      <vt:lpstr>Montserrat Heavy</vt:lpstr>
      <vt:lpstr>Tomorrow Bold</vt:lpstr>
      <vt:lpstr>Arial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SPM Project</dc:title>
  <dc:creator>DELL</dc:creator>
  <cp:lastModifiedBy>Aliha Qaiser</cp:lastModifiedBy>
  <cp:revision>2</cp:revision>
  <dcterms:created xsi:type="dcterms:W3CDTF">2006-08-16T00:00:00Z</dcterms:created>
  <dcterms:modified xsi:type="dcterms:W3CDTF">2025-03-17T20:26:29Z</dcterms:modified>
  <dc:identifier>DAGiA5HnRHc</dc:identifier>
</cp:coreProperties>
</file>